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95" r:id="rId15"/>
  </p:sldIdLst>
  <p:sldSz cx="12192000" cy="6858000"/>
  <p:notesSz cx="12192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50" d="100"/>
          <a:sy n="50" d="100"/>
        </p:scale>
        <p:origin x="-710" y="-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 Light" panose="020F0302020204030204"/>
                <a:cs typeface="Calibri Light" panose="020F030202020403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黑体" panose="02010609060101010101" charset="-122"/>
                <a:cs typeface="黑体" panose="02010609060101010101" charset="-122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 Light" panose="020F0302020204030204"/>
                <a:cs typeface="Calibri Light" panose="020F030202020403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chemeClr val="tx1"/>
                </a:solidFill>
                <a:latin typeface="Calibri Light" panose="020F0302020204030204"/>
                <a:cs typeface="Calibri Light" panose="020F030202020403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270250" y="313689"/>
            <a:ext cx="5651500" cy="6343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chemeClr val="tx1"/>
                </a:solidFill>
                <a:latin typeface="Calibri Light" panose="020F0302020204030204"/>
                <a:cs typeface="Calibri Light" panose="020F0302020204030204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53109" y="1544954"/>
            <a:ext cx="10685780" cy="43903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黑体" panose="02010609060101010101" charset="-122"/>
                <a:cs typeface="黑体" panose="02010609060101010101" charset="-122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1965960"/>
            <a:ext cx="12192000" cy="2514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1268094" y="2043894"/>
            <a:ext cx="9655175" cy="2181860"/>
          </a:xfrm>
          <a:prstGeom prst="rect">
            <a:avLst/>
          </a:prstGeom>
        </p:spPr>
        <p:txBody>
          <a:bodyPr vert="horz" wrap="square" lIns="0" tIns="2787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2195"/>
              </a:spcBef>
            </a:pPr>
            <a:r>
              <a:rPr sz="6900" b="0" spc="40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云计算原理与实</a:t>
            </a:r>
            <a:r>
              <a:rPr sz="6900" b="0" spc="35" dirty="0">
                <a:solidFill>
                  <a:srgbClr val="FFFFFF"/>
                </a:solidFill>
                <a:latin typeface="黑体" panose="02010609060101010101" charset="-122"/>
                <a:cs typeface="黑体" panose="02010609060101010101" charset="-122"/>
              </a:rPr>
              <a:t>践</a:t>
            </a:r>
            <a:endParaRPr sz="6900">
              <a:latin typeface="黑体" panose="02010609060101010101" charset="-122"/>
              <a:cs typeface="黑体" panose="02010609060101010101" charset="-122"/>
            </a:endParaRPr>
          </a:p>
          <a:p>
            <a:pPr algn="ctr">
              <a:lnSpc>
                <a:spcPct val="100000"/>
              </a:lnSpc>
              <a:spcBef>
                <a:spcPts val="1320"/>
              </a:spcBef>
            </a:pPr>
            <a:r>
              <a:rPr sz="4400" spc="-10" dirty="0">
                <a:solidFill>
                  <a:srgbClr val="FFFFFF"/>
                </a:solidFill>
              </a:rPr>
              <a:t>Principles </a:t>
            </a:r>
            <a:r>
              <a:rPr sz="4400" spc="-5" dirty="0">
                <a:solidFill>
                  <a:srgbClr val="FFFFFF"/>
                </a:solidFill>
              </a:rPr>
              <a:t>and </a:t>
            </a:r>
            <a:r>
              <a:rPr sz="4400" spc="-20" dirty="0">
                <a:solidFill>
                  <a:srgbClr val="FFFFFF"/>
                </a:solidFill>
              </a:rPr>
              <a:t>Practice </a:t>
            </a:r>
            <a:r>
              <a:rPr sz="4400" spc="-5" dirty="0">
                <a:solidFill>
                  <a:srgbClr val="FFFFFF"/>
                </a:solidFill>
              </a:rPr>
              <a:t>of Cloud</a:t>
            </a:r>
            <a:r>
              <a:rPr sz="4400" spc="15" dirty="0">
                <a:solidFill>
                  <a:srgbClr val="FFFFFF"/>
                </a:solidFill>
              </a:rPr>
              <a:t> </a:t>
            </a:r>
            <a:r>
              <a:rPr sz="4400" spc="-5" dirty="0">
                <a:solidFill>
                  <a:srgbClr val="FFFFFF"/>
                </a:solidFill>
              </a:rPr>
              <a:t>Computing</a:t>
            </a:r>
            <a:endParaRPr sz="4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36290" y="711200"/>
            <a:ext cx="5521960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1519555" algn="l"/>
              </a:tabLst>
            </a:pPr>
            <a:r>
              <a:rPr spc="-5" dirty="0"/>
              <a:t>13.3.1	</a:t>
            </a:r>
            <a:r>
              <a:rPr dirty="0"/>
              <a:t>D</a:t>
            </a:r>
            <a:r>
              <a:rPr spc="-25" dirty="0"/>
              <a:t>e</a:t>
            </a:r>
            <a:r>
              <a:rPr spc="-5" dirty="0"/>
              <a:t>vCloud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总体架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构</a:t>
            </a:r>
            <a:endParaRPr b="0" spc="-5" dirty="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8844" y="1740534"/>
            <a:ext cx="27686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DevCloud的逻辑架构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335395" y="1846579"/>
            <a:ext cx="4673600" cy="104902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41300" marR="5080" indent="-228600">
              <a:lnSpc>
                <a:spcPts val="2590"/>
              </a:lnSpc>
              <a:spcBef>
                <a:spcPts val="42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DevCloud提供多种接入方式，如 App移动端、Web端、OpenAPI，可 以随时随地进行软件交付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35395" y="3416300"/>
            <a:ext cx="4826000" cy="203581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41300" marR="5080" indent="-228600">
              <a:lnSpc>
                <a:spcPts val="2590"/>
              </a:lnSpc>
              <a:spcBef>
                <a:spcPts val="42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DevCloud提供八大核心服务：项 目管理、代码托管、代码检查、 编译构建、流水线、测试、部署、 发布，并支持把业务软件部署到 开发环境、集成环境、生产环境 等不同的研发与运营环境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69620" y="2811780"/>
            <a:ext cx="5173980" cy="267462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34384" y="501650"/>
            <a:ext cx="5521960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1519555" algn="l"/>
              </a:tabLst>
            </a:pPr>
            <a:r>
              <a:rPr spc="-5" dirty="0"/>
              <a:t>13.3.2	</a:t>
            </a:r>
            <a:r>
              <a:rPr dirty="0"/>
              <a:t>D</a:t>
            </a:r>
            <a:r>
              <a:rPr spc="-25" dirty="0"/>
              <a:t>e</a:t>
            </a:r>
            <a:r>
              <a:rPr spc="-5" dirty="0"/>
              <a:t>vCloud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主要服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务</a:t>
            </a:r>
            <a:endParaRPr b="0" spc="-5" dirty="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311275"/>
            <a:ext cx="10541000" cy="4503420"/>
          </a:xfrm>
          <a:prstGeom prst="rect">
            <a:avLst/>
          </a:prstGeom>
        </p:spPr>
        <p:txBody>
          <a:bodyPr vert="horz" wrap="square" lIns="0" tIns="67945" rIns="0" bIns="0" rtlCol="0">
            <a:spAutoFit/>
          </a:bodyPr>
          <a:lstStyle/>
          <a:p>
            <a:pPr marL="241300" marR="233680" indent="-228600">
              <a:lnSpc>
                <a:spcPct val="80000"/>
              </a:lnSpc>
              <a:spcBef>
                <a:spcPts val="53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项目管理：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包含多项目管理、敏捷迭代、需求管理、缺陷跟踪、文档管理、看板、百科Wiki、报表统 计分析等功能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233680" indent="-228600">
              <a:lnSpc>
                <a:spcPct val="80000"/>
              </a:lnSpc>
              <a:spcBef>
                <a:spcPts val="99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代码托管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：代码托管（CodeHub）是面向软件开发者提供的基于Git的在线代码托管服务，包括代码克 隆/下载/提交/推送/比较/合并/分支等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5080" indent="-228600">
              <a:lnSpc>
                <a:spcPct val="8000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代码检查：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代码检查（CodeCheck）面向软件开发者提供代码质量分析服务，支持</a:t>
            </a:r>
            <a:r>
              <a:rPr sz="1800" spc="-1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Java、JavaScript、  Web、CSS、C++、Android（Gradle）、PHP</a:t>
            </a:r>
            <a:r>
              <a:rPr sz="1800" spc="-5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和</a:t>
            </a:r>
            <a:r>
              <a:rPr sz="1800" spc="-5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C#等业界主流开发语言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5080" indent="-228600">
              <a:lnSpc>
                <a:spcPct val="8000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编译构建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：编译构建（CloudBuild）与代码托管无缝对接，为用户提供配置简单的混合语言构建平台， 实现编译构建云端化，支撑企业实现持续交付，缩短交付周期，提升交付效率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119380" indent="-228600">
              <a:lnSpc>
                <a:spcPct val="8000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测试管理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：测试管理：（TestMan）是面向软件开发者提供的一体化测试管理云服务，覆盖测试需求、 用例管理、缺陷管理，多维度评估产品质量，帮助用户高效管理测试活动，保障产品高质量交付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347980" indent="-228600">
              <a:lnSpc>
                <a:spcPct val="8000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部署：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部署服务（CloudDeploy）提供可视化、一键式部署服务，支持并行部署和流水线无缝集成， 实现部署环境标准化和部署过程自动化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233680" indent="-228600">
              <a:lnSpc>
                <a:spcPct val="8000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发布：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发布管理（ReleaseMan）是面向软件开发者提供软件发布管理的云服务，提供软件仓库、软件 发布、发布包下载、上传、发布包元数据管理等功能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pPr marL="241300" marR="119380" indent="-228600">
              <a:lnSpc>
                <a:spcPct val="80000"/>
              </a:lnSpc>
              <a:spcBef>
                <a:spcPts val="99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1800" dirty="0">
                <a:solidFill>
                  <a:srgbClr val="FF0000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流水线</a:t>
            </a:r>
            <a:r>
              <a:rPr sz="1800" dirty="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：流水线（CloudPipeline）提供可视化、可定制的自动交付流水线，帮助企业缩短交付周期， 提升交付效率</a:t>
            </a:r>
            <a:endParaRPr sz="18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5875">
              <a:lnSpc>
                <a:spcPct val="100000"/>
              </a:lnSpc>
              <a:spcBef>
                <a:spcPts val="95"/>
              </a:spcBef>
              <a:tabLst>
                <a:tab pos="1141095" algn="l"/>
              </a:tabLst>
            </a:pPr>
            <a:r>
              <a:rPr spc="-5" dirty="0"/>
              <a:t>13.4	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实践：</a:t>
            </a:r>
            <a:r>
              <a:rPr dirty="0"/>
              <a:t>D</a:t>
            </a:r>
            <a:r>
              <a:rPr spc="-25" dirty="0"/>
              <a:t>e</a:t>
            </a:r>
            <a:r>
              <a:rPr spc="-5" dirty="0"/>
              <a:t>vCloud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实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战</a:t>
            </a:r>
            <a:endParaRPr b="0" spc="-5" dirty="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417955" y="1515109"/>
            <a:ext cx="33782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华为云DevCloud注册成功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219200" y="2362200"/>
            <a:ext cx="3753612" cy="3188208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6335395" y="1494789"/>
            <a:ext cx="5008880" cy="3164840"/>
          </a:xfrm>
          <a:prstGeom prst="rect">
            <a:avLst/>
          </a:prstGeom>
        </p:spPr>
        <p:txBody>
          <a:bodyPr vert="horz" wrap="square" lIns="0" tIns="1028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0"/>
              </a:spcBef>
              <a:buSzPct val="96000"/>
              <a:buFont typeface="Wingdings" panose="05000000000000000000"/>
              <a:buChar char=""/>
              <a:tabLst>
                <a:tab pos="24130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注册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 marR="309880">
              <a:lnSpc>
                <a:spcPts val="2590"/>
              </a:lnSpc>
              <a:spcBef>
                <a:spcPts val="1035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进入华为云官网首页，单击页面右 上角的“注册”。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 marR="5080">
              <a:lnSpc>
                <a:spcPts val="2590"/>
              </a:lnSpc>
              <a:spcBef>
                <a:spcPts val="1000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设置用户名、手机号、短信验证码、 密码并勾选“我已阅读并同意《华 为云用户协议》和《隐私保护》”，  单击“同意协议并注册”。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  <a:buSzPct val="96000"/>
              <a:buFont typeface="Arial" panose="020B0604020202020204"/>
              <a:buChar char="•"/>
              <a:tabLst>
                <a:tab pos="12065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用户注册成功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004640" y="2960141"/>
            <a:ext cx="3347085" cy="12458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000" b="1" i="1" spc="-15" dirty="0">
                <a:latin typeface="Calibri" panose="020F0502020204030204"/>
                <a:cs typeface="Calibri" panose="020F0502020204030204"/>
              </a:rPr>
              <a:t>Thanks!</a:t>
            </a:r>
            <a:endParaRPr sz="8000">
              <a:latin typeface="Calibri" panose="020F0502020204030204"/>
              <a:cs typeface="Calibri" panose="020F050202020403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39" y="594360"/>
            <a:ext cx="167830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-5" dirty="0"/>
              <a:t>Outlin</a:t>
            </a:r>
            <a:r>
              <a:rPr sz="4400" dirty="0"/>
              <a:t>e</a:t>
            </a:r>
            <a:endParaRPr sz="4400"/>
          </a:p>
        </p:txBody>
      </p:sp>
      <p:sp>
        <p:nvSpPr>
          <p:cNvPr id="3" name="object 3"/>
          <p:cNvSpPr txBox="1"/>
          <p:nvPr/>
        </p:nvSpPr>
        <p:spPr>
          <a:xfrm>
            <a:off x="916939" y="1550543"/>
            <a:ext cx="5586095" cy="3268979"/>
          </a:xfrm>
          <a:prstGeom prst="rect">
            <a:avLst/>
          </a:prstGeom>
        </p:spPr>
        <p:txBody>
          <a:bodyPr vert="horz" wrap="square" lIns="0" tIns="25209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5"/>
              </a:spcBef>
              <a:buFont typeface="Arial" panose="020B0604020202020204"/>
              <a:buChar char="•"/>
              <a:tabLst>
                <a:tab pos="241300" algn="l"/>
                <a:tab pos="1404620" algn="l"/>
              </a:tabLst>
            </a:pPr>
            <a:r>
              <a:rPr sz="3750" spc="-10" dirty="0">
                <a:latin typeface="Calibri" panose="020F0502020204030204"/>
                <a:cs typeface="Calibri" panose="020F0502020204030204"/>
              </a:rPr>
              <a:t>13.1	</a:t>
            </a:r>
            <a:r>
              <a:rPr sz="3750" spc="-10" dirty="0">
                <a:latin typeface="宋体" panose="02010600030101010101" pitchFamily="2" charset="-122"/>
                <a:cs typeface="宋体" panose="02010600030101010101" pitchFamily="2" charset="-122"/>
              </a:rPr>
              <a:t>软件开发云的概</a:t>
            </a:r>
            <a:r>
              <a:rPr sz="3750" spc="-5" dirty="0">
                <a:latin typeface="宋体" panose="02010600030101010101" pitchFamily="2" charset="-122"/>
                <a:cs typeface="宋体" panose="02010600030101010101" pitchFamily="2" charset="-122"/>
              </a:rPr>
              <a:t>念</a:t>
            </a:r>
            <a:endParaRPr sz="375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1885"/>
              </a:spcBef>
              <a:buFont typeface="Arial" panose="020B0604020202020204"/>
              <a:buChar char="•"/>
              <a:tabLst>
                <a:tab pos="241300" algn="l"/>
                <a:tab pos="1297305" algn="l"/>
              </a:tabLst>
            </a:pPr>
            <a:r>
              <a:rPr sz="3750" spc="-10" dirty="0">
                <a:latin typeface="Calibri" panose="020F0502020204030204"/>
                <a:cs typeface="Calibri" panose="020F0502020204030204"/>
              </a:rPr>
              <a:t>13.</a:t>
            </a:r>
            <a:r>
              <a:rPr sz="3750" spc="-5" dirty="0">
                <a:latin typeface="Calibri" panose="020F0502020204030204"/>
                <a:cs typeface="Calibri" panose="020F0502020204030204"/>
              </a:rPr>
              <a:t>2</a:t>
            </a:r>
            <a:r>
              <a:rPr sz="3750" dirty="0">
                <a:latin typeface="Calibri" panose="020F0502020204030204"/>
                <a:cs typeface="Calibri" panose="020F0502020204030204"/>
              </a:rPr>
              <a:t>	</a:t>
            </a:r>
            <a:r>
              <a:rPr sz="3750" spc="-10" dirty="0">
                <a:latin typeface="宋体" panose="02010600030101010101" pitchFamily="2" charset="-122"/>
                <a:cs typeface="宋体" panose="02010600030101010101" pitchFamily="2" charset="-122"/>
              </a:rPr>
              <a:t>华为软件开发云服</a:t>
            </a:r>
            <a:r>
              <a:rPr sz="3750" spc="-5" dirty="0">
                <a:latin typeface="宋体" panose="02010600030101010101" pitchFamily="2" charset="-122"/>
                <a:cs typeface="宋体" panose="02010600030101010101" pitchFamily="2" charset="-122"/>
              </a:rPr>
              <a:t>务</a:t>
            </a:r>
            <a:endParaRPr sz="375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1885"/>
              </a:spcBef>
              <a:buFont typeface="Arial" panose="020B0604020202020204"/>
              <a:buChar char="•"/>
              <a:tabLst>
                <a:tab pos="241300" algn="l"/>
                <a:tab pos="1297305" algn="l"/>
              </a:tabLst>
            </a:pPr>
            <a:r>
              <a:rPr sz="3750" spc="-10" dirty="0">
                <a:latin typeface="Calibri" panose="020F0502020204030204"/>
                <a:cs typeface="Calibri" panose="020F0502020204030204"/>
              </a:rPr>
              <a:t>13.3	DevCloud</a:t>
            </a:r>
            <a:r>
              <a:rPr sz="3750" spc="-10" dirty="0">
                <a:latin typeface="宋体" panose="02010600030101010101" pitchFamily="2" charset="-122"/>
                <a:cs typeface="宋体" panose="02010600030101010101" pitchFamily="2" charset="-122"/>
              </a:rPr>
              <a:t>技术方</a:t>
            </a:r>
            <a:r>
              <a:rPr sz="3750" spc="-5" dirty="0">
                <a:latin typeface="宋体" panose="02010600030101010101" pitchFamily="2" charset="-122"/>
                <a:cs typeface="宋体" panose="02010600030101010101" pitchFamily="2" charset="-122"/>
              </a:rPr>
              <a:t>案</a:t>
            </a:r>
            <a:endParaRPr sz="375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>
              <a:lnSpc>
                <a:spcPct val="100000"/>
              </a:lnSpc>
              <a:spcBef>
                <a:spcPts val="1885"/>
              </a:spcBef>
              <a:buFont typeface="Arial" panose="020B0604020202020204"/>
              <a:buChar char="•"/>
              <a:tabLst>
                <a:tab pos="241300" algn="l"/>
                <a:tab pos="1297305" algn="l"/>
              </a:tabLst>
            </a:pPr>
            <a:r>
              <a:rPr sz="3750" spc="-10" dirty="0">
                <a:latin typeface="Calibri" panose="020F0502020204030204"/>
                <a:cs typeface="Calibri" panose="020F0502020204030204"/>
              </a:rPr>
              <a:t>13.4	</a:t>
            </a:r>
            <a:r>
              <a:rPr sz="3700" spc="30" dirty="0">
                <a:latin typeface="宋体" panose="02010600030101010101" pitchFamily="2" charset="-122"/>
                <a:cs typeface="宋体" panose="02010600030101010101" pitchFamily="2" charset="-122"/>
              </a:rPr>
              <a:t>实践</a:t>
            </a:r>
            <a:r>
              <a:rPr sz="3700" spc="10" dirty="0">
                <a:latin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sz="3700" spc="10" dirty="0">
                <a:latin typeface="Calibri" panose="020F0502020204030204"/>
                <a:cs typeface="Calibri" panose="020F0502020204030204"/>
              </a:rPr>
              <a:t>DevCloud</a:t>
            </a:r>
            <a:r>
              <a:rPr sz="3700" spc="30" dirty="0">
                <a:latin typeface="宋体" panose="02010600030101010101" pitchFamily="2" charset="-122"/>
                <a:cs typeface="宋体" panose="02010600030101010101" pitchFamily="2" charset="-122"/>
              </a:rPr>
              <a:t>实战</a:t>
            </a:r>
            <a:endParaRPr sz="37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16940" y="594360"/>
            <a:ext cx="9124315" cy="6902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  <a:tabLst>
                <a:tab pos="967740" algn="l"/>
              </a:tabLst>
            </a:pPr>
            <a:r>
              <a:rPr sz="4400" spc="-5" dirty="0"/>
              <a:t>1</a:t>
            </a:r>
            <a:r>
              <a:rPr lang="en-US" sz="4400" spc="-5" dirty="0"/>
              <a:t>3</a:t>
            </a:r>
            <a:r>
              <a:rPr sz="4400" spc="-5" dirty="0"/>
              <a:t>.</a:t>
            </a:r>
            <a:r>
              <a:rPr sz="4400" dirty="0"/>
              <a:t>1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软件开发云的概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念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88340" y="1493393"/>
            <a:ext cx="6064885" cy="206756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12700" lvl="2">
              <a:lnSpc>
                <a:spcPct val="100000"/>
              </a:lnSpc>
              <a:spcBef>
                <a:spcPts val="760"/>
              </a:spcBef>
              <a:buFont typeface="Calibri" panose="020F0502020204030204"/>
              <a:buAutoNum type="arabicPeriod"/>
              <a:tabLst>
                <a:tab pos="1073785" algn="l"/>
                <a:tab pos="107442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传统软件开发中的挑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战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lvl="2">
              <a:lnSpc>
                <a:spcPct val="100000"/>
              </a:lnSpc>
              <a:spcBef>
                <a:spcPts val="660"/>
              </a:spcBef>
              <a:buFont typeface="Calibri" panose="020F0502020204030204"/>
              <a:buAutoNum type="arabicPeriod"/>
              <a:tabLst>
                <a:tab pos="1073785" algn="l"/>
                <a:tab pos="107442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云计算给软件开发带来的新可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能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lvl="2">
              <a:lnSpc>
                <a:spcPct val="100000"/>
              </a:lnSpc>
              <a:spcBef>
                <a:spcPts val="660"/>
              </a:spcBef>
              <a:buFont typeface="Calibri" panose="020F0502020204030204"/>
              <a:buAutoNum type="arabicPeriod"/>
              <a:tabLst>
                <a:tab pos="1073785" algn="l"/>
                <a:tab pos="107442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云时代的软件开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发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 marL="12700" lvl="2">
              <a:lnSpc>
                <a:spcPct val="100000"/>
              </a:lnSpc>
              <a:spcBef>
                <a:spcPts val="660"/>
              </a:spcBef>
              <a:buFont typeface="Calibri" panose="020F0502020204030204"/>
              <a:buAutoNum type="arabicPeriod"/>
              <a:tabLst>
                <a:tab pos="1073785" algn="l"/>
                <a:tab pos="107442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云计算的推动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力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61577" y="594360"/>
            <a:ext cx="727265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670685" algn="l"/>
              </a:tabLst>
            </a:pPr>
            <a:r>
              <a:rPr sz="4400" spc="-5" dirty="0"/>
              <a:t>13.1.</a:t>
            </a:r>
            <a:r>
              <a:rPr sz="4400" dirty="0"/>
              <a:t>1	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传统软件开发中的挑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战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4400" y="2147089"/>
            <a:ext cx="35052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800" dirty="0">
                <a:latin typeface="黑体" panose="02010609060101010101" charset="-122"/>
                <a:cs typeface="黑体" panose="02010609060101010101" charset="-122"/>
              </a:rPr>
              <a:t>软件开发的整个过程</a:t>
            </a:r>
            <a:endParaRPr sz="2800" dirty="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019925" y="1532890"/>
            <a:ext cx="3911600" cy="340360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41300" marR="5080" indent="-228600" algn="just">
              <a:lnSpc>
                <a:spcPts val="2590"/>
              </a:lnSpc>
              <a:spcBef>
                <a:spcPts val="42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获取基础设施（硬件、软件 和网络等）非常困难，基础 设施的交付周期也非常长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 algn="just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部署和维护各种开发及测试 环境令人头痛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 algn="just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开发及测试环境无法完全复 现生产环境的场景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 algn="just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人为地割裂IT、开发、测试 和运维部门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609600" y="3200400"/>
            <a:ext cx="5867400" cy="22468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1066800" y="838200"/>
            <a:ext cx="9950493" cy="58041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4557687" y="376535"/>
            <a:ext cx="30623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dirty="0" smtClean="0"/>
              <a:t>图13.2 </a:t>
            </a:r>
            <a:r>
              <a:rPr lang="zh-CN" altLang="zh-CN" sz="2400" b="1" dirty="0" smtClean="0"/>
              <a:t> </a:t>
            </a:r>
            <a:r>
              <a:rPr lang="zh-CN" altLang="zh-CN" sz="2400" dirty="0" smtClean="0"/>
              <a:t>DevOps工具链</a:t>
            </a:r>
            <a:endParaRPr lang="zh-CN" altLang="zh-CN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54704" y="372109"/>
            <a:ext cx="5481320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pc="-5" dirty="0"/>
              <a:t>13.1.2</a:t>
            </a:r>
            <a:r>
              <a:rPr spc="-75" dirty="0"/>
              <a:t> 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云时代的软件开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发</a:t>
            </a:r>
            <a:endParaRPr b="0" spc="-5" dirty="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536064"/>
            <a:ext cx="10210165" cy="3260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利用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IaaS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平台提高开发和测试人员获取基础设施的效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率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endParaRPr sz="4400">
              <a:latin typeface="Times New Roman" panose="02020603050405020304"/>
              <a:cs typeface="Times New Roman" panose="02020603050405020304"/>
            </a:endParaRPr>
          </a:p>
          <a:p>
            <a:pPr marL="241300" marR="75565" indent="-228600">
              <a:lnSpc>
                <a:spcPts val="3020"/>
              </a:lnSpc>
              <a:spcBef>
                <a:spcPts val="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利用</a:t>
            </a:r>
            <a:r>
              <a:rPr sz="2800" dirty="0">
                <a:latin typeface="Calibri" panose="020F0502020204030204"/>
                <a:cs typeface="Calibri" panose="020F0502020204030204"/>
              </a:rPr>
              <a:t>D</a:t>
            </a:r>
            <a:r>
              <a:rPr sz="2800" spc="-20" dirty="0">
                <a:latin typeface="Calibri" panose="020F0502020204030204"/>
                <a:cs typeface="Calibri" panose="020F0502020204030204"/>
              </a:rPr>
              <a:t>e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vO</a:t>
            </a:r>
            <a:r>
              <a:rPr sz="2800" spc="-20" dirty="0">
                <a:latin typeface="Calibri" panose="020F0502020204030204"/>
                <a:cs typeface="Calibri" panose="020F0502020204030204"/>
              </a:rPr>
              <a:t>p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s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思想和可编程的</a:t>
            </a:r>
            <a:r>
              <a:rPr sz="2800" spc="-5" dirty="0">
                <a:latin typeface="Calibri" panose="020F0502020204030204"/>
                <a:cs typeface="Calibri" panose="020F0502020204030204"/>
              </a:rPr>
              <a:t>IaaS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资源融合软件开发的各个阶段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，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打破原来存在的人为割裂，加大整个流程的迭代速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度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00000"/>
              </a:lnSpc>
              <a:buFont typeface="Arial" panose="020B0604020202020204"/>
              <a:buChar char="•"/>
            </a:pPr>
            <a:endParaRPr sz="2800">
              <a:latin typeface="Times New Roman" panose="02020603050405020304"/>
              <a:cs typeface="Times New Roman" panose="02020603050405020304"/>
            </a:endParaRPr>
          </a:p>
          <a:p>
            <a:pPr marL="241300" marR="5080" indent="-228600">
              <a:lnSpc>
                <a:spcPts val="3020"/>
              </a:lnSpc>
              <a:spcBef>
                <a:spcPts val="18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通过直接使用大量的通用云服务来减少工作量，加速软件上线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周 期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48939" y="594360"/>
            <a:ext cx="6294120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250950" algn="l"/>
              </a:tabLst>
            </a:pPr>
            <a:r>
              <a:rPr sz="4400" spc="-5" dirty="0"/>
              <a:t>13.</a:t>
            </a:r>
            <a:r>
              <a:rPr sz="4400" dirty="0"/>
              <a:t>2	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华为软件开发云服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务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803400"/>
            <a:ext cx="10210165" cy="2369185"/>
          </a:xfrm>
          <a:prstGeom prst="rect">
            <a:avLst/>
          </a:prstGeom>
        </p:spPr>
        <p:txBody>
          <a:bodyPr vert="horz" wrap="square" lIns="0" tIns="60325" rIns="0" bIns="0" rtlCol="0">
            <a:spAutoFit/>
          </a:bodyPr>
          <a:lstStyle/>
          <a:p>
            <a:pPr marL="241300" marR="5080" indent="-228600" algn="just">
              <a:lnSpc>
                <a:spcPts val="3020"/>
              </a:lnSpc>
              <a:spcBef>
                <a:spcPts val="47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800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华为软件开发云服务</a:t>
            </a:r>
            <a:r>
              <a:rPr sz="2800" spc="-5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sz="2800" spc="-5" dirty="0">
                <a:solidFill>
                  <a:srgbClr val="FF0000"/>
                </a:solidFill>
                <a:latin typeface="Calibri" panose="020F0502020204030204"/>
                <a:cs typeface="Calibri" panose="020F0502020204030204"/>
              </a:rPr>
              <a:t>DevCloud</a:t>
            </a:r>
            <a:r>
              <a:rPr sz="2800" spc="-5" dirty="0">
                <a:solidFill>
                  <a:srgbClr val="FF0000"/>
                </a:solidFill>
                <a:latin typeface="宋体" panose="02010600030101010101" pitchFamily="2" charset="-122"/>
                <a:cs typeface="宋体" panose="02010600030101010101" pitchFamily="2" charset="-122"/>
              </a:rPr>
              <a:t>）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是指在云端进行项目管理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、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配置管理、代码检查、编译构建、测试、部署、发布等的云计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算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平台，主要可以解决软件开发的环境设置并减少软件开发人力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投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入方面的成本，帮助初创企业、软件开发企业提升开发能力，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规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范开发流程，提高开发效率，这是云计算的成果，也是未来发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展 </a:t>
            </a:r>
            <a:r>
              <a:rPr sz="2800" dirty="0">
                <a:latin typeface="宋体" panose="02010600030101010101" pitchFamily="2" charset="-122"/>
                <a:cs typeface="宋体" panose="02010600030101010101" pitchFamily="2" charset="-122"/>
              </a:rPr>
              <a:t>的趋势</a:t>
            </a:r>
            <a:r>
              <a:rPr sz="2800" spc="-5" dirty="0">
                <a:latin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sz="28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461895" y="474344"/>
            <a:ext cx="727265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1670685" algn="l"/>
              </a:tabLst>
            </a:pPr>
            <a:r>
              <a:rPr sz="4400" spc="-5" dirty="0"/>
              <a:t>13.2.</a:t>
            </a:r>
            <a:r>
              <a:rPr sz="4400" dirty="0"/>
              <a:t>1	</a:t>
            </a:r>
            <a:r>
              <a:rPr sz="4400" b="0" dirty="0">
                <a:latin typeface="宋体" panose="02010600030101010101" pitchFamily="2" charset="-122"/>
                <a:cs typeface="宋体" panose="02010600030101010101" pitchFamily="2" charset="-122"/>
              </a:rPr>
              <a:t>软件交付的趋势和挑</a:t>
            </a:r>
            <a:r>
              <a:rPr sz="4400" b="0" spc="5" dirty="0">
                <a:latin typeface="宋体" panose="02010600030101010101" pitchFamily="2" charset="-122"/>
                <a:cs typeface="宋体" panose="02010600030101010101" pitchFamily="2" charset="-122"/>
              </a:rPr>
              <a:t>战</a:t>
            </a:r>
            <a:endParaRPr sz="440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97865" y="1437640"/>
            <a:ext cx="2159000" cy="3911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软件生产力变革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9886315" y="1393825"/>
            <a:ext cx="117474" cy="177799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5323840" y="1304289"/>
            <a:ext cx="6223635" cy="3314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研发场景：据业界预测，到</a:t>
            </a: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2025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年，80</a:t>
            </a:r>
            <a:r>
              <a:rPr sz="2000" spc="-90" dirty="0"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的企业应用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将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473315" y="1668145"/>
            <a:ext cx="117474" cy="177799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5552440" y="1578610"/>
            <a:ext cx="6122035" cy="605790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5080">
              <a:lnSpc>
                <a:spcPts val="2160"/>
              </a:lnSpc>
              <a:spcBef>
                <a:spcPts val="375"/>
              </a:spcBef>
            </a:pP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运行在云中</a:t>
            </a: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，100</a:t>
            </a:r>
            <a:r>
              <a:rPr sz="2000" spc="-90" dirty="0"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的应用将在云中开发，软件的开发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、 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测试、部署、运维都在云中进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行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323840" y="2254249"/>
            <a:ext cx="6223635" cy="3856990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241300" marR="5080" indent="-228600">
              <a:lnSpc>
                <a:spcPts val="2160"/>
              </a:lnSpc>
              <a:spcBef>
                <a:spcPts val="375"/>
              </a:spcBef>
              <a:buFont typeface="Arial" panose="020B0604020202020204"/>
              <a:buChar char="•"/>
              <a:tabLst>
                <a:tab pos="240665" algn="l"/>
                <a:tab pos="241300" algn="l"/>
              </a:tabLst>
            </a:pP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编程语言：Go、Scala、R、Node.js、Python等新型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编 程语言不断涌现，新型编程语言需要新型研发工具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提 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供更加友好的支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撑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  <a:p>
            <a:pPr marL="241300" marR="132080" indent="-228600" algn="just">
              <a:lnSpc>
                <a:spcPts val="216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软件架构：基于容器的微服务化架构</a:t>
            </a: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，Cloud</a:t>
            </a:r>
            <a:r>
              <a:rPr sz="2000" spc="-65" dirty="0">
                <a:latin typeface="黑体" panose="02010609060101010101" charset="-122"/>
                <a:cs typeface="黑体" panose="02010609060101010101" charset="-122"/>
              </a:rPr>
              <a:t> </a:t>
            </a: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Native  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云原生应用代表着分布式软件架构的演进方向，这对 软件研发提出了新的要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求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  <a:p>
            <a:pPr marL="241300" marR="132080" indent="-228600" algn="just">
              <a:lnSpc>
                <a:spcPts val="216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研发工具：研发工具向着轻量化、服务化、云化、容 器化、社交化、智能化等方向发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展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  <a:p>
            <a:pPr marL="241300" marR="132080" indent="-228600" algn="just">
              <a:lnSpc>
                <a:spcPts val="216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000" spc="-5" dirty="0">
                <a:latin typeface="黑体" panose="02010609060101010101" charset="-122"/>
                <a:cs typeface="黑体" panose="02010609060101010101" charset="-122"/>
              </a:rPr>
              <a:t>研发模式：DevOps成为继敏捷、精益之后被企业广</a:t>
            </a: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泛 接受的新型研发模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式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  <a:p>
            <a:pPr marL="241300" marR="132080" indent="-228600" algn="just">
              <a:lnSpc>
                <a:spcPts val="216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000" dirty="0">
                <a:latin typeface="黑体" panose="02010609060101010101" charset="-122"/>
                <a:cs typeface="黑体" panose="02010609060101010101" charset="-122"/>
              </a:rPr>
              <a:t>交付形式：软件交付正在从包交付向着工程化交付转 </a:t>
            </a:r>
            <a:r>
              <a:rPr sz="2000" spc="5" dirty="0">
                <a:latin typeface="黑体" panose="02010609060101010101" charset="-122"/>
                <a:cs typeface="黑体" panose="02010609060101010101" charset="-122"/>
              </a:rPr>
              <a:t>变</a:t>
            </a:r>
            <a:endParaRPr sz="2000">
              <a:latin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57200" y="2514600"/>
            <a:ext cx="4625339" cy="303580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334384" y="201930"/>
            <a:ext cx="5521960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  <a:tabLst>
                <a:tab pos="1519555" algn="l"/>
              </a:tabLst>
            </a:pPr>
            <a:r>
              <a:rPr spc="-5" dirty="0"/>
              <a:t>13.2.2	</a:t>
            </a:r>
            <a:r>
              <a:rPr dirty="0"/>
              <a:t>D</a:t>
            </a:r>
            <a:r>
              <a:rPr spc="-25" dirty="0"/>
              <a:t>e</a:t>
            </a:r>
            <a:r>
              <a:rPr spc="-5" dirty="0"/>
              <a:t>vCloud</a:t>
            </a:r>
            <a:r>
              <a:rPr b="0" dirty="0">
                <a:latin typeface="宋体" panose="02010600030101010101" pitchFamily="2" charset="-122"/>
                <a:cs typeface="宋体" panose="02010600030101010101" pitchFamily="2" charset="-122"/>
              </a:rPr>
              <a:t>核心理</a:t>
            </a:r>
            <a:r>
              <a:rPr b="0" spc="-5" dirty="0">
                <a:latin typeface="宋体" panose="02010600030101010101" pitchFamily="2" charset="-122"/>
                <a:cs typeface="宋体" panose="02010600030101010101" pitchFamily="2" charset="-122"/>
              </a:rPr>
              <a:t>念</a:t>
            </a:r>
            <a:endParaRPr b="0" spc="-5" dirty="0">
              <a:latin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6939" y="1337945"/>
            <a:ext cx="10617200" cy="406146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L="241300" marR="309880" indent="-228600" algn="just">
              <a:lnSpc>
                <a:spcPts val="2590"/>
              </a:lnSpc>
              <a:spcBef>
                <a:spcPts val="425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云上开发</a:t>
            </a: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：开发、测试、部署、运维、监控、分析、反馈等一切研发活动都 在云上进行，利用云的弹性伸缩能力进行并发加速，大幅提高研发活动的效 率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  <a:tab pos="5574665" algn="l"/>
                <a:tab pos="6641465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持续交付/DevOp</a:t>
            </a: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：全面承载持续交付和	DevOps	的先进研发模式，实现开发、 测试、运维的跨地域协同和同步迭代，支撑运营数据驱动开发，快速交付，  快速反馈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309880" indent="-228600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全生命周期</a:t>
            </a: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：提供端到端的研发工具服务，实现全生命周期覆盖，并融入企 业级敏捷和精益等先进研发理念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  <a:p>
            <a:pPr marL="241300" marR="5080" indent="-228600">
              <a:lnSpc>
                <a:spcPts val="2590"/>
              </a:lnSpc>
              <a:spcBef>
                <a:spcPts val="1000"/>
              </a:spcBef>
              <a:buFont typeface="Arial" panose="020B0604020202020204"/>
              <a:buChar char="•"/>
              <a:tabLst>
                <a:tab pos="241300" algn="l"/>
              </a:tabLst>
            </a:pPr>
            <a:r>
              <a:rPr sz="2400" dirty="0">
                <a:solidFill>
                  <a:srgbClr val="FF0000"/>
                </a:solidFill>
                <a:latin typeface="黑体" panose="02010609060101010101" charset="-122"/>
                <a:cs typeface="黑体" panose="02010609060101010101" charset="-122"/>
              </a:rPr>
              <a:t>体验与乐趣</a:t>
            </a:r>
            <a:r>
              <a:rPr sz="2400" dirty="0">
                <a:latin typeface="黑体" panose="02010609060101010101" charset="-122"/>
                <a:cs typeface="黑体" panose="02010609060101010101" charset="-122"/>
              </a:rPr>
              <a:t>：90后开发者逐步成为软件开发的主力，开发者年轻化是趋势，  为了迎合年轻化的开发者，华为云DevCloud在设计之初就非常重视产品体验， 除了提质增效，还要让软件开发者在软件开发之中体验到乐趣</a:t>
            </a:r>
            <a:endParaRPr sz="2400">
              <a:latin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2177</Words>
  <Application>WPS 演示</Application>
  <PresentationFormat>自定义</PresentationFormat>
  <Paragraphs>91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宋体</vt:lpstr>
      <vt:lpstr>Wingdings</vt:lpstr>
      <vt:lpstr>Calibri Light</vt:lpstr>
      <vt:lpstr>黑体</vt:lpstr>
      <vt:lpstr>Calibri</vt:lpstr>
      <vt:lpstr>Arial</vt:lpstr>
      <vt:lpstr>Times New Roman</vt:lpstr>
      <vt:lpstr>Wingdings</vt:lpstr>
      <vt:lpstr>微软雅黑</vt:lpstr>
      <vt:lpstr>Arial Unicode MS</vt:lpstr>
      <vt:lpstr>Batang</vt:lpstr>
      <vt:lpstr>Calibri</vt:lpstr>
      <vt:lpstr>Office Theme</vt:lpstr>
      <vt:lpstr>Principles and Practice of Cloud Computing</vt:lpstr>
      <vt:lpstr>Outline</vt:lpstr>
      <vt:lpstr>13.1软件开发云的概念</vt:lpstr>
      <vt:lpstr>13.1.1	传统软件开发中的挑战</vt:lpstr>
      <vt:lpstr>PowerPoint 演示文稿</vt:lpstr>
      <vt:lpstr>13.1.2 云时代的软件开发</vt:lpstr>
      <vt:lpstr>13.2	华为软件开发云服务</vt:lpstr>
      <vt:lpstr>13.2.1	软件交付的趋势和挑战</vt:lpstr>
      <vt:lpstr>13.2.2	DevCloud核心理念</vt:lpstr>
      <vt:lpstr>13.3.1	DevCloud总体架构</vt:lpstr>
      <vt:lpstr>13.3.2	DevCloud主要服务</vt:lpstr>
      <vt:lpstr>13.4	实践：DevCloud实战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云计算原理与实践_x000d_Principles and Practice of Cloud Computing</dc:title>
  <dc:creator/>
  <cp:lastModifiedBy>lqx</cp:lastModifiedBy>
  <cp:revision>7</cp:revision>
  <dcterms:created xsi:type="dcterms:W3CDTF">2020-02-10T14:30:25Z</dcterms:created>
  <dcterms:modified xsi:type="dcterms:W3CDTF">2020-02-10T14:30:25Z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1900-01-00T00:00:00Z</vt:filetime>
  </property>
  <property fmtid="{D5CDD505-2E9C-101B-9397-08002B2CF9AE}" pid="3" name="Creator">
    <vt:lpwstr>WPS 演示</vt:lpwstr>
  </property>
  <property fmtid="{D5CDD505-2E9C-101B-9397-08002B2CF9AE}" pid="4" name="LastSaved">
    <vt:filetime>1900-01-00T00:00:00Z</vt:filetime>
  </property>
  <property fmtid="{D5CDD505-2E9C-101B-9397-08002B2CF9AE}" pid="5" name="KSOProductBuildVer">
    <vt:lpwstr>2052-11.1.0.8392</vt:lpwstr>
  </property>
</Properties>
</file>